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90" r:id="rId30"/>
    <p:sldId id="277" r:id="rId31"/>
    <p:sldId id="278" r:id="rId32"/>
    <p:sldId id="279" r:id="rId33"/>
    <p:sldId id="280" r:id="rId34"/>
    <p:sldId id="281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Red Hat Text" panose="020B0604020202020204" charset="0"/>
      <p:regular r:id="rId45"/>
      <p:bold r:id="rId46"/>
      <p:italic r:id="rId47"/>
      <p:boldItalic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Trebuchet MS" panose="020B0603020202020204" pitchFamily="34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1a48a877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a1a48a877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1a530c6a4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1a530c6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1a48a877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a1a48a87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1a530c6a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a1a530c6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1a530c6a4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a1a530c6a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a530c6a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a1a530c6a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1a530c6a4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a1a530c6a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a530c6a4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1a530c6a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a530c6a4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1a530c6a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90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1a530c6a4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a1a530c6a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1a530c6a4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1a530c6a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1a530c6a4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a1a530c6a4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aa8ea5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a1aa8ea5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13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80467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28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2633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11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9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07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downloa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10.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ctrTitle"/>
          </p:nvPr>
        </p:nvSpPr>
        <p:spPr>
          <a:xfrm>
            <a:off x="1111568" y="1825893"/>
            <a:ext cx="9555479" cy="89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</a:pPr>
            <a:r>
              <a:rPr lang="en-US" sz="4800" b="1" dirty="0"/>
              <a:t>Unleashing</a:t>
            </a:r>
            <a:r>
              <a:rPr lang="en-US" sz="4800" dirty="0"/>
              <a:t> </a:t>
            </a:r>
            <a:r>
              <a:rPr lang="en-US" sz="4800" b="1" dirty="0"/>
              <a:t>the</a:t>
            </a:r>
            <a:r>
              <a:rPr lang="en-US" sz="4800" dirty="0"/>
              <a:t> </a:t>
            </a:r>
            <a:r>
              <a:rPr lang="en-US" sz="4800" b="1" dirty="0"/>
              <a:t>power</a:t>
            </a:r>
            <a:r>
              <a:rPr lang="en-US" sz="4800" dirty="0"/>
              <a:t> </a:t>
            </a:r>
            <a:r>
              <a:rPr lang="en-US" sz="4800" b="1" dirty="0"/>
              <a:t>of</a:t>
            </a:r>
            <a:r>
              <a:rPr lang="en-US" sz="4800" dirty="0"/>
              <a:t> </a:t>
            </a:r>
            <a:r>
              <a:rPr lang="en-US" sz="4800" b="1" dirty="0" err="1"/>
              <a:t>laravel</a:t>
            </a:r>
            <a:endParaRPr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1318260" y="2741628"/>
            <a:ext cx="955547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 Comprehensive Journey Into Modern Web Development With Laravel Framework</a:t>
            </a:r>
            <a:endParaRPr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1111568" y="4729734"/>
            <a:ext cx="9145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Members:                 Reg No: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Fiza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Ismail                              2112178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Umair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Solangi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2112203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Hamza Bin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Javed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2112180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M.Ahmed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Asim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2112190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Ibrahim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Khalilullah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2112181</a:t>
            </a:r>
            <a:endParaRPr dirty="0"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966" y="-515351"/>
            <a:ext cx="6254496" cy="32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Red Hat Text"/>
              <a:buNone/>
            </a:pPr>
            <a:r>
              <a:rPr lang="en-US" sz="36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Route Actions and Controllers</a:t>
            </a:r>
            <a:br>
              <a:rPr lang="en-US" sz="3600"/>
            </a:b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Creating route 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sz="half" idx="2"/>
          </p:nvPr>
        </p:nvSpPr>
        <p:spPr>
          <a:xfrm>
            <a:off x="675745" y="3958574"/>
            <a:ext cx="3999001" cy="77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en-US" sz="24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ontrollers route </a:t>
            </a:r>
            <a:endParaRPr sz="2400" dirty="0"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sz="quarter" idx="3"/>
          </p:nvPr>
        </p:nvSpPr>
        <p:spPr>
          <a:xfrm>
            <a:off x="4975668" y="1443038"/>
            <a:ext cx="5798692" cy="169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Route actions are callbacks that execute when a specific route is requested, allowing us to handle the logic associated with that route.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Define routes to handle HTTP methods and corresponding actions using the simple syntax provided by Laravel.</a:t>
            </a: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sz="quarter" idx="4"/>
          </p:nvPr>
        </p:nvSpPr>
        <p:spPr>
          <a:xfrm>
            <a:off x="4913755" y="3720706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Controllers provide a structured way to organize route handlers and separate business logic from presentation logic.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sz="18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Delegate route handling logic to controllers to improve code organization and implementation flexibility.</a:t>
            </a: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Routes Commands</a:t>
            </a:r>
            <a:endParaRPr/>
          </a:p>
        </p:txBody>
      </p:sp>
      <p:pic>
        <p:nvPicPr>
          <p:cNvPr id="241" name="Google Shape;241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8767" y="1519237"/>
            <a:ext cx="8033802" cy="5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275" y="2100506"/>
            <a:ext cx="8911687" cy="402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6333" y="2838748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in Laravel</a:t>
            </a:r>
            <a:endParaRPr lang="en-US" sz="3645" dirty="0"/>
          </a:p>
        </p:txBody>
      </p:sp>
      <p:sp>
        <p:nvSpPr>
          <p:cNvPr id="8" name="Text 4"/>
          <p:cNvSpPr/>
          <p:nvPr/>
        </p:nvSpPr>
        <p:spPr>
          <a:xfrm>
            <a:off x="5655072" y="3695105"/>
            <a:ext cx="1727200" cy="324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52"/>
              </a:lnSpc>
            </a:pPr>
            <a:endParaRPr lang="en-US" sz="182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33" y="2556570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3645" dirty="0"/>
          </a:p>
        </p:txBody>
      </p:sp>
      <p:sp>
        <p:nvSpPr>
          <p:cNvPr id="6" name="Text 3"/>
          <p:cNvSpPr/>
          <p:nvPr/>
        </p:nvSpPr>
        <p:spPr>
          <a:xfrm>
            <a:off x="694333" y="3412927"/>
            <a:ext cx="6231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presentation, we will explore the world of APIs and their significance in web development. We will also take a closer look at the powerful Laravel framework.</a:t>
            </a:r>
            <a:endParaRPr lang="en-US" sz="145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1698328" y="83254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 in Laravel</a:t>
            </a:r>
            <a:endParaRPr lang="en-US" sz="3645" dirty="0"/>
          </a:p>
        </p:txBody>
      </p:sp>
      <p:sp>
        <p:nvSpPr>
          <p:cNvPr id="5" name="Shape 3"/>
          <p:cNvSpPr/>
          <p:nvPr/>
        </p:nvSpPr>
        <p:spPr>
          <a:xfrm>
            <a:off x="1698327" y="1781473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6" name="Text 4"/>
          <p:cNvSpPr/>
          <p:nvPr/>
        </p:nvSpPr>
        <p:spPr>
          <a:xfrm>
            <a:off x="1883469" y="1966615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Laravel?</a:t>
            </a:r>
            <a:endParaRPr lang="en-US" sz="1822" dirty="0"/>
          </a:p>
        </p:txBody>
      </p:sp>
      <p:sp>
        <p:nvSpPr>
          <p:cNvPr id="7" name="Text 5"/>
          <p:cNvSpPr/>
          <p:nvPr/>
        </p:nvSpPr>
        <p:spPr>
          <a:xfrm>
            <a:off x="1883469" y="2441079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is a PHP framework known for its elegant syntax and extensive features. It provides a solid foundation for building robust web applications.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188571" y="1781473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9" name="Text 7"/>
          <p:cNvSpPr/>
          <p:nvPr/>
        </p:nvSpPr>
        <p:spPr>
          <a:xfrm>
            <a:off x="6373713" y="1966615"/>
            <a:ext cx="30797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Laravel APIs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6373714" y="2441080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APIs allow developers to easily create and expose web services, enabling seamless integration with other applications and systems.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1698327" y="3996035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2" name="Text 10"/>
          <p:cNvSpPr/>
          <p:nvPr/>
        </p:nvSpPr>
        <p:spPr>
          <a:xfrm>
            <a:off x="1883469" y="4181177"/>
            <a:ext cx="26543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APIs in Laravel</a:t>
            </a:r>
            <a:endParaRPr lang="en-US" sz="1822" dirty="0"/>
          </a:p>
        </p:txBody>
      </p:sp>
      <p:sp>
        <p:nvSpPr>
          <p:cNvPr id="13" name="Text 11"/>
          <p:cNvSpPr/>
          <p:nvPr/>
        </p:nvSpPr>
        <p:spPr>
          <a:xfrm>
            <a:off x="1883469" y="4655642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Laravel supports various types of APIs, including RESTful APIs, GraphQL APIs, and JSON APIs, offering flexibility and versatility in development.</a:t>
            </a: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6188571" y="3996035"/>
            <a:ext cx="4305102" cy="2029420"/>
          </a:xfrm>
          <a:prstGeom prst="roundRect">
            <a:avLst>
              <a:gd name="adj" fmla="val 5474"/>
            </a:avLst>
          </a:prstGeom>
          <a:solidFill>
            <a:srgbClr val="161B23"/>
          </a:solidFill>
          <a:ln/>
        </p:spPr>
      </p:sp>
      <p:sp>
        <p:nvSpPr>
          <p:cNvPr id="15" name="Text 13"/>
          <p:cNvSpPr/>
          <p:nvPr/>
        </p:nvSpPr>
        <p:spPr>
          <a:xfrm>
            <a:off x="6373713" y="4181177"/>
            <a:ext cx="35687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using APIs in Laravel</a:t>
            </a:r>
            <a:endParaRPr lang="en-US" sz="1822" dirty="0"/>
          </a:p>
        </p:txBody>
      </p:sp>
      <p:sp>
        <p:nvSpPr>
          <p:cNvPr id="16" name="Text 14"/>
          <p:cNvSpPr/>
          <p:nvPr/>
        </p:nvSpPr>
        <p:spPr>
          <a:xfrm>
            <a:off x="6373714" y="4655642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leveraging Laravel APIs, developers can enhance code reusability, improve scalability, and foster collaboration between different platforms and teams.</a:t>
            </a:r>
            <a:endParaRPr lang="en-US" sz="145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206129" y="450850"/>
            <a:ext cx="5207000" cy="511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30"/>
              </a:lnSpc>
            </a:pPr>
            <a:r>
              <a:rPr lang="en-US" sz="32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Developing APIs in Laravel</a:t>
            </a:r>
            <a:endParaRPr lang="en-US" sz="3224" dirty="0"/>
          </a:p>
        </p:txBody>
      </p:sp>
      <p:sp>
        <p:nvSpPr>
          <p:cNvPr id="5" name="Shape 3"/>
          <p:cNvSpPr/>
          <p:nvPr/>
        </p:nvSpPr>
        <p:spPr>
          <a:xfrm>
            <a:off x="6079530" y="1290142"/>
            <a:ext cx="32743" cy="5116909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6" name="Shape 4"/>
          <p:cNvSpPr/>
          <p:nvPr/>
        </p:nvSpPr>
        <p:spPr>
          <a:xfrm>
            <a:off x="6280150" y="1585913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7" name="Shape 5"/>
          <p:cNvSpPr/>
          <p:nvPr/>
        </p:nvSpPr>
        <p:spPr>
          <a:xfrm>
            <a:off x="5911652" y="1418134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8" name="Text 6"/>
          <p:cNvSpPr/>
          <p:nvPr/>
        </p:nvSpPr>
        <p:spPr>
          <a:xfrm>
            <a:off x="6045101" y="1448792"/>
            <a:ext cx="10160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34" dirty="0"/>
          </a:p>
        </p:txBody>
      </p:sp>
      <p:sp>
        <p:nvSpPr>
          <p:cNvPr id="9" name="Text 7"/>
          <p:cNvSpPr/>
          <p:nvPr/>
        </p:nvSpPr>
        <p:spPr>
          <a:xfrm>
            <a:off x="6996708" y="1453853"/>
            <a:ext cx="2628900" cy="255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Setting up a Laravel project</a:t>
            </a:r>
            <a:endParaRPr lang="en-US" sz="1612" dirty="0"/>
          </a:p>
        </p:txBody>
      </p:sp>
      <p:sp>
        <p:nvSpPr>
          <p:cNvPr id="10" name="Text 8"/>
          <p:cNvSpPr/>
          <p:nvPr/>
        </p:nvSpPr>
        <p:spPr>
          <a:xfrm>
            <a:off x="6996708" y="1873349"/>
            <a:ext cx="2989064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install Laravel, configure the project environment, and get your development environment up and running in no time.</a:t>
            </a:r>
            <a:endParaRPr lang="en-US" sz="1290" dirty="0"/>
          </a:p>
        </p:txBody>
      </p:sp>
      <p:sp>
        <p:nvSpPr>
          <p:cNvPr id="11" name="Shape 9"/>
          <p:cNvSpPr/>
          <p:nvPr/>
        </p:nvSpPr>
        <p:spPr>
          <a:xfrm>
            <a:off x="5338465" y="2404666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2" name="Shape 10"/>
          <p:cNvSpPr/>
          <p:nvPr/>
        </p:nvSpPr>
        <p:spPr>
          <a:xfrm>
            <a:off x="5911652" y="2236887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3" name="Text 11"/>
          <p:cNvSpPr/>
          <p:nvPr/>
        </p:nvSpPr>
        <p:spPr>
          <a:xfrm>
            <a:off x="6029226" y="2267545"/>
            <a:ext cx="13335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34" dirty="0"/>
          </a:p>
        </p:txBody>
      </p:sp>
      <p:sp>
        <p:nvSpPr>
          <p:cNvPr id="14" name="Text 12"/>
          <p:cNvSpPr/>
          <p:nvPr/>
        </p:nvSpPr>
        <p:spPr>
          <a:xfrm>
            <a:off x="2206129" y="2272606"/>
            <a:ext cx="2988965" cy="511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and configuring API routes</a:t>
            </a:r>
            <a:endParaRPr lang="en-US" sz="1612" dirty="0"/>
          </a:p>
        </p:txBody>
      </p:sp>
      <p:sp>
        <p:nvSpPr>
          <p:cNvPr id="15" name="Text 13"/>
          <p:cNvSpPr/>
          <p:nvPr/>
        </p:nvSpPr>
        <p:spPr>
          <a:xfrm>
            <a:off x="2206129" y="2947888"/>
            <a:ext cx="2988965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define API routes in Laravel, handle different HTTP methods, and establish the necessary endpoints for your API.</a:t>
            </a:r>
            <a:endParaRPr lang="en-US" sz="1290" dirty="0"/>
          </a:p>
        </p:txBody>
      </p:sp>
      <p:sp>
        <p:nvSpPr>
          <p:cNvPr id="16" name="Shape 14"/>
          <p:cNvSpPr/>
          <p:nvPr/>
        </p:nvSpPr>
        <p:spPr>
          <a:xfrm>
            <a:off x="6280150" y="3544689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7" name="Shape 15"/>
          <p:cNvSpPr/>
          <p:nvPr/>
        </p:nvSpPr>
        <p:spPr>
          <a:xfrm>
            <a:off x="5911652" y="3376910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8" name="Text 16"/>
          <p:cNvSpPr/>
          <p:nvPr/>
        </p:nvSpPr>
        <p:spPr>
          <a:xfrm>
            <a:off x="6029226" y="3407569"/>
            <a:ext cx="13335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34" dirty="0"/>
          </a:p>
        </p:txBody>
      </p:sp>
      <p:sp>
        <p:nvSpPr>
          <p:cNvPr id="19" name="Text 17"/>
          <p:cNvSpPr/>
          <p:nvPr/>
        </p:nvSpPr>
        <p:spPr>
          <a:xfrm>
            <a:off x="6996708" y="3412630"/>
            <a:ext cx="2857500" cy="2557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API controllers</a:t>
            </a:r>
            <a:endParaRPr lang="en-US" sz="1612" dirty="0"/>
          </a:p>
        </p:txBody>
      </p:sp>
      <p:sp>
        <p:nvSpPr>
          <p:cNvPr id="20" name="Text 18"/>
          <p:cNvSpPr/>
          <p:nvPr/>
        </p:nvSpPr>
        <p:spPr>
          <a:xfrm>
            <a:off x="6996708" y="3832126"/>
            <a:ext cx="2989064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the art of creating API controllers in Laravel, allowing you to organize your code, manage request handling, and control API logic.</a:t>
            </a:r>
            <a:endParaRPr lang="en-US" sz="1290" dirty="0"/>
          </a:p>
        </p:txBody>
      </p:sp>
      <p:sp>
        <p:nvSpPr>
          <p:cNvPr id="21" name="Shape 19"/>
          <p:cNvSpPr/>
          <p:nvPr/>
        </p:nvSpPr>
        <p:spPr>
          <a:xfrm>
            <a:off x="5338465" y="4651970"/>
            <a:ext cx="573187" cy="3274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22" name="Shape 20"/>
          <p:cNvSpPr/>
          <p:nvPr/>
        </p:nvSpPr>
        <p:spPr>
          <a:xfrm>
            <a:off x="5911652" y="4484192"/>
            <a:ext cx="368498" cy="36849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23" name="Text 21"/>
          <p:cNvSpPr/>
          <p:nvPr/>
        </p:nvSpPr>
        <p:spPr>
          <a:xfrm>
            <a:off x="6026051" y="4514850"/>
            <a:ext cx="139700" cy="307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8"/>
              </a:lnSpc>
            </a:pPr>
            <a:r>
              <a:rPr lang="en-US" sz="193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34" dirty="0"/>
          </a:p>
        </p:txBody>
      </p:sp>
      <p:sp>
        <p:nvSpPr>
          <p:cNvPr id="24" name="Text 22"/>
          <p:cNvSpPr/>
          <p:nvPr/>
        </p:nvSpPr>
        <p:spPr>
          <a:xfrm>
            <a:off x="2206129" y="4519910"/>
            <a:ext cx="2988965" cy="511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15"/>
              </a:lnSpc>
            </a:pPr>
            <a:r>
              <a:rPr lang="en-US" sz="161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API requests and responses</a:t>
            </a:r>
            <a:endParaRPr lang="en-US" sz="1612" dirty="0"/>
          </a:p>
        </p:txBody>
      </p:sp>
      <p:sp>
        <p:nvSpPr>
          <p:cNvPr id="25" name="Text 23"/>
          <p:cNvSpPr/>
          <p:nvPr/>
        </p:nvSpPr>
        <p:spPr>
          <a:xfrm>
            <a:off x="2206129" y="5195193"/>
            <a:ext cx="2988965" cy="1048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3"/>
              </a:lnSpc>
            </a:pPr>
            <a:r>
              <a:rPr lang="en-US" sz="129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techniques for handling API requests and responses, including data validation, error handling, and delivering meaningful responses to clients.</a:t>
            </a:r>
            <a:endParaRPr lang="en-US" sz="129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9488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9488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108200" y="461665"/>
            <a:ext cx="7975600" cy="1049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132"/>
              </a:lnSpc>
            </a:pPr>
            <a:r>
              <a:rPr lang="en-US" sz="330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 and Authorization in Laravel APIs</a:t>
            </a:r>
            <a:endParaRPr lang="en-US" sz="3305" dirty="0"/>
          </a:p>
        </p:txBody>
      </p:sp>
      <p:sp>
        <p:nvSpPr>
          <p:cNvPr id="7" name="Shape 4"/>
          <p:cNvSpPr/>
          <p:nvPr/>
        </p:nvSpPr>
        <p:spPr>
          <a:xfrm>
            <a:off x="6079232" y="1762820"/>
            <a:ext cx="33536" cy="463500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8" name="Shape 5"/>
          <p:cNvSpPr/>
          <p:nvPr/>
        </p:nvSpPr>
        <p:spPr>
          <a:xfrm>
            <a:off x="6284863" y="2066032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9" name="Shape 6"/>
          <p:cNvSpPr/>
          <p:nvPr/>
        </p:nvSpPr>
        <p:spPr>
          <a:xfrm>
            <a:off x="5907138" y="1893987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6045150" y="1925439"/>
            <a:ext cx="10160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83" dirty="0"/>
          </a:p>
        </p:txBody>
      </p:sp>
      <p:sp>
        <p:nvSpPr>
          <p:cNvPr id="11" name="Text 8"/>
          <p:cNvSpPr/>
          <p:nvPr/>
        </p:nvSpPr>
        <p:spPr>
          <a:xfrm>
            <a:off x="7019430" y="1930698"/>
            <a:ext cx="3064371" cy="786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API authentication methods in Laravel</a:t>
            </a:r>
            <a:endParaRPr lang="en-US" sz="1652" dirty="0"/>
          </a:p>
        </p:txBody>
      </p:sp>
      <p:sp>
        <p:nvSpPr>
          <p:cNvPr id="12" name="Text 9"/>
          <p:cNvSpPr/>
          <p:nvPr/>
        </p:nvSpPr>
        <p:spPr>
          <a:xfrm>
            <a:off x="7019430" y="2885282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 into the world of API authentication and learn about the different options available in Laravel for securing your API endpoints.</a:t>
            </a:r>
            <a:endParaRPr lang="en-US" sz="1322" dirty="0"/>
          </a:p>
        </p:txBody>
      </p:sp>
      <p:sp>
        <p:nvSpPr>
          <p:cNvPr id="13" name="Shape 10"/>
          <p:cNvSpPr/>
          <p:nvPr/>
        </p:nvSpPr>
        <p:spPr>
          <a:xfrm>
            <a:off x="5319464" y="2905522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4" name="Shape 11"/>
          <p:cNvSpPr/>
          <p:nvPr/>
        </p:nvSpPr>
        <p:spPr>
          <a:xfrm>
            <a:off x="5907138" y="2733477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6026100" y="2764929"/>
            <a:ext cx="13970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83" dirty="0"/>
          </a:p>
        </p:txBody>
      </p:sp>
      <p:sp>
        <p:nvSpPr>
          <p:cNvPr id="16" name="Text 13"/>
          <p:cNvSpPr/>
          <p:nvPr/>
        </p:nvSpPr>
        <p:spPr>
          <a:xfrm>
            <a:off x="2108200" y="2770188"/>
            <a:ext cx="3064371" cy="524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token-based authentication</a:t>
            </a:r>
            <a:endParaRPr lang="en-US" sz="1652" dirty="0"/>
          </a:p>
        </p:txBody>
      </p:sp>
      <p:sp>
        <p:nvSpPr>
          <p:cNvPr id="17" name="Text 14"/>
          <p:cNvSpPr/>
          <p:nvPr/>
        </p:nvSpPr>
        <p:spPr>
          <a:xfrm>
            <a:off x="2108200" y="3462536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implement token-based authentication in Laravel APIs, providing a secure and scalable authentication mechanism for your users.</a:t>
            </a:r>
            <a:endParaRPr lang="en-US" sz="1322" dirty="0"/>
          </a:p>
        </p:txBody>
      </p:sp>
      <p:sp>
        <p:nvSpPr>
          <p:cNvPr id="18" name="Shape 15"/>
          <p:cNvSpPr/>
          <p:nvPr/>
        </p:nvSpPr>
        <p:spPr>
          <a:xfrm>
            <a:off x="6284863" y="4598591"/>
            <a:ext cx="587673" cy="33536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9" name="Shape 16"/>
          <p:cNvSpPr/>
          <p:nvPr/>
        </p:nvSpPr>
        <p:spPr>
          <a:xfrm>
            <a:off x="5907138" y="4426545"/>
            <a:ext cx="377726" cy="377726"/>
          </a:xfrm>
          <a:prstGeom prst="roundRect">
            <a:avLst>
              <a:gd name="adj" fmla="val 26672"/>
            </a:avLst>
          </a:prstGeom>
          <a:solidFill>
            <a:srgbClr val="161B23"/>
          </a:solidFill>
          <a:ln/>
        </p:spPr>
      </p:sp>
      <p:sp>
        <p:nvSpPr>
          <p:cNvPr id="20" name="Text 17"/>
          <p:cNvSpPr/>
          <p:nvPr/>
        </p:nvSpPr>
        <p:spPr>
          <a:xfrm>
            <a:off x="6029275" y="4457997"/>
            <a:ext cx="133350" cy="314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79"/>
              </a:lnSpc>
            </a:pPr>
            <a:r>
              <a:rPr lang="en-US" sz="1983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83" dirty="0"/>
          </a:p>
        </p:txBody>
      </p:sp>
      <p:sp>
        <p:nvSpPr>
          <p:cNvPr id="21" name="Text 18"/>
          <p:cNvSpPr/>
          <p:nvPr/>
        </p:nvSpPr>
        <p:spPr>
          <a:xfrm>
            <a:off x="7019430" y="4463257"/>
            <a:ext cx="3064371" cy="524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66"/>
              </a:lnSpc>
            </a:pPr>
            <a:r>
              <a:rPr lang="en-US" sz="16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Role-based access control in Laravel APIs</a:t>
            </a:r>
            <a:endParaRPr lang="en-US" sz="1652" dirty="0"/>
          </a:p>
        </p:txBody>
      </p:sp>
      <p:sp>
        <p:nvSpPr>
          <p:cNvPr id="22" name="Text 19"/>
          <p:cNvSpPr/>
          <p:nvPr/>
        </p:nvSpPr>
        <p:spPr>
          <a:xfrm>
            <a:off x="7019430" y="5155605"/>
            <a:ext cx="3064371" cy="107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15"/>
              </a:lnSpc>
            </a:pPr>
            <a:r>
              <a:rPr lang="en-US" sz="132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to implement role-based access control in Laravel APIs, granting specific permissions to users based on their assigned roles.</a:t>
            </a:r>
            <a:endParaRPr lang="en-US" sz="132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99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84586" y="464444"/>
            <a:ext cx="8022729" cy="1055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156"/>
              </a:lnSpc>
            </a:pPr>
            <a:r>
              <a:rPr lang="en-US" sz="332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Testing and Documentation in Laravel</a:t>
            </a:r>
            <a:endParaRPr lang="en-US" sz="3325" dirty="0"/>
          </a:p>
        </p:txBody>
      </p:sp>
      <p:sp>
        <p:nvSpPr>
          <p:cNvPr id="7" name="Shape 4"/>
          <p:cNvSpPr/>
          <p:nvPr/>
        </p:nvSpPr>
        <p:spPr>
          <a:xfrm>
            <a:off x="2321025" y="1773436"/>
            <a:ext cx="33734" cy="4621113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8" name="Shape 5"/>
          <p:cNvSpPr/>
          <p:nvPr/>
        </p:nvSpPr>
        <p:spPr>
          <a:xfrm>
            <a:off x="2527895" y="2078435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9" name="Shape 6"/>
          <p:cNvSpPr/>
          <p:nvPr/>
        </p:nvSpPr>
        <p:spPr>
          <a:xfrm>
            <a:off x="2147888" y="1905397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2287092" y="1937047"/>
            <a:ext cx="1016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95" dirty="0"/>
          </a:p>
        </p:txBody>
      </p:sp>
      <p:sp>
        <p:nvSpPr>
          <p:cNvPr id="11" name="Text 8"/>
          <p:cNvSpPr/>
          <p:nvPr/>
        </p:nvSpPr>
        <p:spPr>
          <a:xfrm>
            <a:off x="3266778" y="1942307"/>
            <a:ext cx="26543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API testing</a:t>
            </a:r>
            <a:endParaRPr lang="en-US" sz="1662" dirty="0"/>
          </a:p>
        </p:txBody>
      </p:sp>
      <p:sp>
        <p:nvSpPr>
          <p:cNvPr id="12" name="Text 9"/>
          <p:cNvSpPr/>
          <p:nvPr/>
        </p:nvSpPr>
        <p:spPr>
          <a:xfrm>
            <a:off x="3266778" y="2375098"/>
            <a:ext cx="6840538" cy="540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importance of testing APIs and learn how to write automated tests in Laravel to ensure the reliability and stability of your APIs.</a:t>
            </a:r>
            <a:endParaRPr lang="en-US" sz="1330" dirty="0"/>
          </a:p>
        </p:txBody>
      </p:sp>
      <p:sp>
        <p:nvSpPr>
          <p:cNvPr id="13" name="Shape 10"/>
          <p:cNvSpPr/>
          <p:nvPr/>
        </p:nvSpPr>
        <p:spPr>
          <a:xfrm>
            <a:off x="2527895" y="3598466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4" name="Shape 11"/>
          <p:cNvSpPr/>
          <p:nvPr/>
        </p:nvSpPr>
        <p:spPr>
          <a:xfrm>
            <a:off x="2147888" y="3425429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2268042" y="3457079"/>
            <a:ext cx="1397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3266778" y="3462337"/>
            <a:ext cx="50927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API testing in Laravel with PHPUnit</a:t>
            </a:r>
            <a:endParaRPr lang="en-US" sz="1662" dirty="0"/>
          </a:p>
        </p:txBody>
      </p:sp>
      <p:sp>
        <p:nvSpPr>
          <p:cNvPr id="17" name="Text 14"/>
          <p:cNvSpPr/>
          <p:nvPr/>
        </p:nvSpPr>
        <p:spPr>
          <a:xfrm>
            <a:off x="3266778" y="3895130"/>
            <a:ext cx="6840538" cy="540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to use PHPUnit to write comprehensive API tests, covering different scenarios and validating the functionality of your APIs.</a:t>
            </a:r>
            <a:endParaRPr lang="en-US" sz="1330" dirty="0"/>
          </a:p>
        </p:txBody>
      </p:sp>
      <p:sp>
        <p:nvSpPr>
          <p:cNvPr id="18" name="Shape 15"/>
          <p:cNvSpPr/>
          <p:nvPr/>
        </p:nvSpPr>
        <p:spPr>
          <a:xfrm>
            <a:off x="2527895" y="5118497"/>
            <a:ext cx="591145" cy="33734"/>
          </a:xfrm>
          <a:prstGeom prst="rect">
            <a:avLst/>
          </a:prstGeom>
          <a:solidFill>
            <a:srgbClr val="161B23"/>
          </a:solidFill>
          <a:ln/>
        </p:spPr>
      </p:sp>
      <p:sp>
        <p:nvSpPr>
          <p:cNvPr id="19" name="Shape 16"/>
          <p:cNvSpPr/>
          <p:nvPr/>
        </p:nvSpPr>
        <p:spPr>
          <a:xfrm>
            <a:off x="2147888" y="4945459"/>
            <a:ext cx="380008" cy="380008"/>
          </a:xfrm>
          <a:prstGeom prst="roundRect">
            <a:avLst>
              <a:gd name="adj" fmla="val 26668"/>
            </a:avLst>
          </a:prstGeom>
          <a:solidFill>
            <a:srgbClr val="161B23"/>
          </a:solidFill>
          <a:ln/>
        </p:spPr>
      </p:sp>
      <p:sp>
        <p:nvSpPr>
          <p:cNvPr id="20" name="Text 17"/>
          <p:cNvSpPr/>
          <p:nvPr/>
        </p:nvSpPr>
        <p:spPr>
          <a:xfrm>
            <a:off x="2268042" y="4977110"/>
            <a:ext cx="139700" cy="316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93"/>
              </a:lnSpc>
            </a:pPr>
            <a:r>
              <a:rPr lang="en-US" sz="199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95" dirty="0"/>
          </a:p>
        </p:txBody>
      </p:sp>
      <p:sp>
        <p:nvSpPr>
          <p:cNvPr id="21" name="Text 18"/>
          <p:cNvSpPr/>
          <p:nvPr/>
        </p:nvSpPr>
        <p:spPr>
          <a:xfrm>
            <a:off x="3266778" y="4982369"/>
            <a:ext cx="4203700" cy="263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78"/>
              </a:lnSpc>
            </a:pPr>
            <a:r>
              <a:rPr lang="en-US" sz="166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Documenting Laravel APIs using Swagger</a:t>
            </a:r>
            <a:endParaRPr lang="en-US" sz="1662" dirty="0"/>
          </a:p>
        </p:txBody>
      </p:sp>
      <p:sp>
        <p:nvSpPr>
          <p:cNvPr id="22" name="Text 19"/>
          <p:cNvSpPr/>
          <p:nvPr/>
        </p:nvSpPr>
        <p:spPr>
          <a:xfrm>
            <a:off x="3266778" y="5415161"/>
            <a:ext cx="6840538" cy="810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27"/>
              </a:lnSpc>
            </a:pPr>
            <a:r>
              <a:rPr lang="en-US" sz="133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use the Swagger documentation tool to generate interactive API documentation for your Laravel APIs, making it easier for developers to understand and consume your APIs.</a:t>
            </a:r>
            <a:endParaRPr lang="en-US" sz="13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7140278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1966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2463" y="2679800"/>
            <a:ext cx="8248650" cy="549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24"/>
              </a:lnSpc>
            </a:pPr>
            <a:r>
              <a:rPr lang="en-US" sz="345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Practices and Tips for Laravel APIs</a:t>
            </a:r>
            <a:endParaRPr lang="en-US" sz="3459" dirty="0"/>
          </a:p>
        </p:txBody>
      </p:sp>
      <p:sp>
        <p:nvSpPr>
          <p:cNvPr id="6" name="Shape 3"/>
          <p:cNvSpPr/>
          <p:nvPr/>
        </p:nvSpPr>
        <p:spPr>
          <a:xfrm>
            <a:off x="1922462" y="3629719"/>
            <a:ext cx="395387" cy="395387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7" name="Text 4"/>
          <p:cNvSpPr/>
          <p:nvPr/>
        </p:nvSpPr>
        <p:spPr>
          <a:xfrm>
            <a:off x="2066132" y="3662660"/>
            <a:ext cx="107950" cy="32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94"/>
              </a:lnSpc>
            </a:pPr>
            <a:r>
              <a:rPr lang="en-US" sz="20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76" dirty="0"/>
          </a:p>
        </p:txBody>
      </p:sp>
      <p:sp>
        <p:nvSpPr>
          <p:cNvPr id="8" name="Text 5"/>
          <p:cNvSpPr/>
          <p:nvPr/>
        </p:nvSpPr>
        <p:spPr>
          <a:xfrm>
            <a:off x="2493566" y="3690144"/>
            <a:ext cx="2094111" cy="823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62"/>
              </a:lnSpc>
            </a:pPr>
            <a:r>
              <a:rPr lang="en-US" sz="173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Writing clean and maintainable code for APIs</a:t>
            </a:r>
            <a:endParaRPr lang="en-US" sz="1730" dirty="0"/>
          </a:p>
        </p:txBody>
      </p:sp>
      <p:sp>
        <p:nvSpPr>
          <p:cNvPr id="9" name="Text 6"/>
          <p:cNvSpPr/>
          <p:nvPr/>
        </p:nvSpPr>
        <p:spPr>
          <a:xfrm>
            <a:off x="2493566" y="4689475"/>
            <a:ext cx="2094111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14"/>
              </a:lnSpc>
            </a:pPr>
            <a:r>
              <a:rPr lang="en-US" sz="138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coding best practices and design patterns that will help you write clean, reusable, and maintainable code for your Laravel APIs.</a:t>
            </a:r>
            <a:endParaRPr lang="en-US" sz="1383" dirty="0"/>
          </a:p>
        </p:txBody>
      </p:sp>
      <p:sp>
        <p:nvSpPr>
          <p:cNvPr id="10" name="Shape 7"/>
          <p:cNvSpPr/>
          <p:nvPr/>
        </p:nvSpPr>
        <p:spPr>
          <a:xfrm>
            <a:off x="4763393" y="3629719"/>
            <a:ext cx="395387" cy="395387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1" name="Text 8"/>
          <p:cNvSpPr/>
          <p:nvPr/>
        </p:nvSpPr>
        <p:spPr>
          <a:xfrm>
            <a:off x="4888012" y="3662660"/>
            <a:ext cx="146050" cy="32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94"/>
              </a:lnSpc>
            </a:pPr>
            <a:r>
              <a:rPr lang="en-US" sz="20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76" dirty="0"/>
          </a:p>
        </p:txBody>
      </p:sp>
      <p:sp>
        <p:nvSpPr>
          <p:cNvPr id="12" name="Text 9"/>
          <p:cNvSpPr/>
          <p:nvPr/>
        </p:nvSpPr>
        <p:spPr>
          <a:xfrm>
            <a:off x="5334496" y="3690144"/>
            <a:ext cx="2094111" cy="823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62"/>
              </a:lnSpc>
            </a:pPr>
            <a:r>
              <a:rPr lang="en-US" sz="173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Using caching techniques for better performance</a:t>
            </a:r>
            <a:endParaRPr lang="en-US" sz="1730" dirty="0"/>
          </a:p>
        </p:txBody>
      </p:sp>
      <p:sp>
        <p:nvSpPr>
          <p:cNvPr id="13" name="Text 10"/>
          <p:cNvSpPr/>
          <p:nvPr/>
        </p:nvSpPr>
        <p:spPr>
          <a:xfrm>
            <a:off x="5334496" y="4689475"/>
            <a:ext cx="2094111" cy="1967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14"/>
              </a:lnSpc>
            </a:pPr>
            <a:r>
              <a:rPr lang="en-US" sz="138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leverage caching in Laravel APIs to improve performance and reduce unnecessary database queries, resulting in faster response times.</a:t>
            </a:r>
            <a:endParaRPr lang="en-US" sz="1383" dirty="0"/>
          </a:p>
        </p:txBody>
      </p:sp>
      <p:sp>
        <p:nvSpPr>
          <p:cNvPr id="14" name="Shape 11"/>
          <p:cNvSpPr/>
          <p:nvPr/>
        </p:nvSpPr>
        <p:spPr>
          <a:xfrm>
            <a:off x="7604323" y="3629719"/>
            <a:ext cx="395387" cy="395387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</p:sp>
      <p:sp>
        <p:nvSpPr>
          <p:cNvPr id="15" name="Text 12"/>
          <p:cNvSpPr/>
          <p:nvPr/>
        </p:nvSpPr>
        <p:spPr>
          <a:xfrm>
            <a:off x="7732118" y="3662660"/>
            <a:ext cx="139700" cy="329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94"/>
              </a:lnSpc>
            </a:pPr>
            <a:r>
              <a:rPr lang="en-US" sz="20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8175427" y="3690144"/>
            <a:ext cx="2094111" cy="823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62"/>
              </a:lnSpc>
            </a:pPr>
            <a:r>
              <a:rPr lang="en-US" sz="173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rate limiting and throttling</a:t>
            </a:r>
            <a:endParaRPr lang="en-US" sz="1730" dirty="0"/>
          </a:p>
        </p:txBody>
      </p:sp>
      <p:sp>
        <p:nvSpPr>
          <p:cNvPr id="17" name="Text 14"/>
          <p:cNvSpPr/>
          <p:nvPr/>
        </p:nvSpPr>
        <p:spPr>
          <a:xfrm>
            <a:off x="8175427" y="4689475"/>
            <a:ext cx="2094111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14"/>
              </a:lnSpc>
            </a:pPr>
            <a:r>
              <a:rPr lang="en-US" sz="138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techniques for implementing rate limiting and throttling in Laravel APIs to protect your resources and ensure fair usage by API consumers.</a:t>
            </a:r>
            <a:endParaRPr lang="en-US" sz="1383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660004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3742333" y="1516361"/>
            <a:ext cx="7755334" cy="1437084"/>
          </a:xfrm>
          <a:prstGeom prst="roundRect">
            <a:avLst>
              <a:gd name="adj" fmla="val 7731"/>
            </a:avLst>
          </a:prstGeom>
          <a:solidFill>
            <a:srgbClr val="161B23"/>
          </a:solidFill>
          <a:ln/>
        </p:spPr>
      </p:sp>
      <p:sp>
        <p:nvSpPr>
          <p:cNvPr id="7" name="Text 4"/>
          <p:cNvSpPr/>
          <p:nvPr/>
        </p:nvSpPr>
        <p:spPr>
          <a:xfrm>
            <a:off x="3927475" y="1701502"/>
            <a:ext cx="21272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Recap of key points</a:t>
            </a:r>
            <a:endParaRPr lang="en-US" sz="1822" dirty="0"/>
          </a:p>
        </p:txBody>
      </p:sp>
      <p:sp>
        <p:nvSpPr>
          <p:cNvPr id="8" name="Text 5"/>
          <p:cNvSpPr/>
          <p:nvPr/>
        </p:nvSpPr>
        <p:spPr>
          <a:xfrm>
            <a:off x="3927475" y="2175967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 the key concepts and techniques discussed throughout the presentation, reinforcing the importance of APIs in Laravel development.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3742333" y="3138587"/>
            <a:ext cx="7755334" cy="1437084"/>
          </a:xfrm>
          <a:prstGeom prst="roundRect">
            <a:avLst>
              <a:gd name="adj" fmla="val 7731"/>
            </a:avLst>
          </a:prstGeom>
          <a:solidFill>
            <a:srgbClr val="161B23"/>
          </a:solidFill>
          <a:ln/>
        </p:spPr>
      </p:sp>
      <p:sp>
        <p:nvSpPr>
          <p:cNvPr id="10" name="Text 7"/>
          <p:cNvSpPr/>
          <p:nvPr/>
        </p:nvSpPr>
        <p:spPr>
          <a:xfrm>
            <a:off x="3927475" y="3323729"/>
            <a:ext cx="47434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 of APIs in Laravel development</a:t>
            </a:r>
            <a:endParaRPr lang="en-US" sz="1822" dirty="0"/>
          </a:p>
        </p:txBody>
      </p:sp>
      <p:sp>
        <p:nvSpPr>
          <p:cNvPr id="11" name="Text 8"/>
          <p:cNvSpPr/>
          <p:nvPr/>
        </p:nvSpPr>
        <p:spPr>
          <a:xfrm>
            <a:off x="3927475" y="3798194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the significant role that APIs play in Laravel development, enabling seamless integration and modularization of software systems.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3742333" y="4760814"/>
            <a:ext cx="7755334" cy="1437084"/>
          </a:xfrm>
          <a:prstGeom prst="roundRect">
            <a:avLst>
              <a:gd name="adj" fmla="val 7731"/>
            </a:avLst>
          </a:prstGeom>
          <a:solidFill>
            <a:srgbClr val="161B23"/>
          </a:solidFill>
          <a:ln/>
        </p:spPr>
      </p:sp>
      <p:sp>
        <p:nvSpPr>
          <p:cNvPr id="13" name="Text 10"/>
          <p:cNvSpPr/>
          <p:nvPr/>
        </p:nvSpPr>
        <p:spPr>
          <a:xfrm>
            <a:off x="3927475" y="4945956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Resources</a:t>
            </a:r>
            <a:endParaRPr lang="en-US" sz="1822" dirty="0"/>
          </a:p>
        </p:txBody>
      </p:sp>
      <p:sp>
        <p:nvSpPr>
          <p:cNvPr id="14" name="Text 11"/>
          <p:cNvSpPr/>
          <p:nvPr/>
        </p:nvSpPr>
        <p:spPr>
          <a:xfrm>
            <a:off x="3927475" y="5420420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 list of recommended resources, such as documentation, tutorials, and community forums, for further exploration of Laravel APIs.</a:t>
            </a:r>
            <a:endParaRPr lang="en-US" sz="145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110996" y="381222"/>
            <a:ext cx="9970008" cy="7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178" name="Google Shape;178;p19"/>
          <p:cNvSpPr txBox="1">
            <a:spLocks noGrp="1"/>
          </p:cNvSpPr>
          <p:nvPr>
            <p:ph idx="1"/>
          </p:nvPr>
        </p:nvSpPr>
        <p:spPr>
          <a:xfrm>
            <a:off x="707517" y="1137856"/>
            <a:ext cx="9970008" cy="547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 dirty="0"/>
              <a:t>Laravel is an open-source PHP web framework. It is freely available for developers to use, modify, and contribute to.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MVC Architecture: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Follows the Model-View-Controller (MVC) architectural pattern.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Ensures a structured and organized approach to web development.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Expressive Syntax: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offers an expressive and readable syntax.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Enhances developer productivity and makes code more enjoyable to write and maintain.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Rich Set of Features: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Includes a feature-rich set of tools and components.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Eloquent ORM, Blade templating, Artisan console, and Laravel Mix are among its standout features.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4294967295"/>
          </p:nvPr>
        </p:nvSpPr>
        <p:spPr>
          <a:xfrm>
            <a:off x="1095375" y="2684463"/>
            <a:ext cx="11096625" cy="40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Composer</a:t>
            </a:r>
            <a:br>
              <a:rPr lang="en-US" dirty="0"/>
            </a:br>
            <a:r>
              <a:rPr lang="en-US" dirty="0"/>
              <a:t>Laravel</a:t>
            </a:r>
            <a:br>
              <a:rPr lang="en-US" dirty="0"/>
            </a:br>
            <a:r>
              <a:rPr lang="en-US" dirty="0" err="1"/>
              <a:t>Mysql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54" y="1270000"/>
            <a:ext cx="84709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43" y="1673000"/>
            <a:ext cx="8230450" cy="40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100" y="1190625"/>
            <a:ext cx="4177875" cy="54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425" y="1671225"/>
            <a:ext cx="7177925" cy="41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33" y="2788501"/>
            <a:ext cx="12769966" cy="12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50" y="2124824"/>
            <a:ext cx="6743375" cy="31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5" y="1482335"/>
            <a:ext cx="9172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150" y="972220"/>
            <a:ext cx="3427100" cy="56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25" y="1727894"/>
            <a:ext cx="10408549" cy="4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9C48D-16D2-4011-8C2B-DDCA8971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7" y="2483704"/>
            <a:ext cx="9421789" cy="2572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999FA-8E71-4CAD-88A4-F0CE7020A853}"/>
              </a:ext>
            </a:extLst>
          </p:cNvPr>
          <p:cNvSpPr/>
          <p:nvPr/>
        </p:nvSpPr>
        <p:spPr>
          <a:xfrm>
            <a:off x="965223" y="2828835"/>
            <a:ext cx="9421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routes/</a:t>
            </a:r>
            <a:r>
              <a:rPr lang="en-US" dirty="0" err="1">
                <a:solidFill>
                  <a:schemeClr val="bg1"/>
                </a:solidFill>
              </a:rPr>
              <a:t>web.php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//use App\Http\Controllers\</a:t>
            </a:r>
            <a:r>
              <a:rPr lang="en-US" dirty="0" err="1">
                <a:solidFill>
                  <a:schemeClr val="bg1"/>
                </a:solidFill>
              </a:rPr>
              <a:t>UserController</a:t>
            </a:r>
            <a:r>
              <a:rPr lang="en-US" dirty="0">
                <a:solidFill>
                  <a:schemeClr val="bg1"/>
                </a:solidFill>
              </a:rPr>
              <a:t>;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Route::post('/students', [</a:t>
            </a:r>
            <a:r>
              <a:rPr lang="en-US" dirty="0" err="1">
                <a:solidFill>
                  <a:schemeClr val="bg1"/>
                </a:solidFill>
              </a:rPr>
              <a:t>UserController</a:t>
            </a:r>
            <a:r>
              <a:rPr lang="en-US" dirty="0">
                <a:solidFill>
                  <a:schemeClr val="bg1"/>
                </a:solidFill>
              </a:rPr>
              <a:t>::class, '</a:t>
            </a:r>
            <a:r>
              <a:rPr lang="en-US" dirty="0" err="1">
                <a:solidFill>
                  <a:schemeClr val="bg1"/>
                </a:solidFill>
              </a:rPr>
              <a:t>storeStudent</a:t>
            </a:r>
            <a:r>
              <a:rPr lang="en-US" dirty="0">
                <a:solidFill>
                  <a:schemeClr val="bg1"/>
                </a:solidFill>
              </a:rPr>
              <a:t>'])-&gt;name('</a:t>
            </a:r>
            <a:r>
              <a:rPr lang="en-US" dirty="0" err="1">
                <a:solidFill>
                  <a:schemeClr val="bg1"/>
                </a:solidFill>
              </a:rPr>
              <a:t>students.store</a:t>
            </a:r>
            <a:r>
              <a:rPr lang="en-US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57038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36105" y="124047"/>
            <a:ext cx="9741407" cy="7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Key Features:</a:t>
            </a:r>
            <a:endParaRPr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idx="1"/>
          </p:nvPr>
        </p:nvSpPr>
        <p:spPr>
          <a:xfrm>
            <a:off x="836105" y="1011571"/>
            <a:ext cx="9741408" cy="547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Eloquent ORM: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includes Eloquent, an elegant and intuitive object-relational mapping (ORM) system.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Simplifies database interactions and allows developers to work with databases using expressive syntax.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Blade Templating Engine: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Utilizes the Blade templating engine for creating dynamic views.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Balances power and simplicity in template design.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Artisan Console: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Comes with Artisan, a command-line tool automating various tasks.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Facilitates database migrations, testing, and code generation.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 dirty="0"/>
              <a:t>Middleware: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Laravel uses middleware for filtering HTTP requests.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dirty="0"/>
              <a:t>Middleware can handle tasks like authentication, logging, and request/response modification.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50" y="991095"/>
            <a:ext cx="9312775" cy="569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54" y="925825"/>
            <a:ext cx="7184950" cy="58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3487275" y="2684000"/>
            <a:ext cx="685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 artisan 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125" y="242997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3487275" y="5716300"/>
            <a:ext cx="65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publishes all our schema to the database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59775" y="313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Database Connectivity: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3487275" y="2684000"/>
            <a:ext cx="685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 artisan 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250" y="21772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2126580" y="300155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600"/>
              <a:buFont typeface="Century Gothic"/>
              <a:buNone/>
            </a:pPr>
            <a:r>
              <a:rPr lang="en-US" sz="96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Setup / Configuration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idx="1"/>
          </p:nvPr>
        </p:nvSpPr>
        <p:spPr>
          <a:xfrm>
            <a:off x="860425" y="1524000"/>
            <a:ext cx="8915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 Install Composer: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        Composer is a dependency manager for PHP. You can download and install it from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getcomposer.org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Install Laravel Installer: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  Run the following command in your terminal or command prompt: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		“</a:t>
            </a:r>
            <a:r>
              <a:rPr lang="en-US" b="1" i="1" dirty="0"/>
              <a:t>composer global require </a:t>
            </a:r>
            <a:r>
              <a:rPr lang="en-US" b="1" i="1" dirty="0" err="1"/>
              <a:t>laravel</a:t>
            </a:r>
            <a:r>
              <a:rPr lang="en-US" b="1" i="1" dirty="0"/>
              <a:t>/installer</a:t>
            </a:r>
            <a:r>
              <a:rPr lang="en-US" dirty="0"/>
              <a:t>”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Create a New Laravel Project: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Navigate to the directory where you want to create your Laravel project and run: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“</a:t>
            </a:r>
            <a:r>
              <a:rPr lang="en-US" b="1" i="1" dirty="0"/>
              <a:t>composer create-project </a:t>
            </a:r>
            <a:r>
              <a:rPr lang="en-US" b="1" i="1" dirty="0" err="1"/>
              <a:t>laravel</a:t>
            </a:r>
            <a:r>
              <a:rPr lang="en-US" b="1" i="1" dirty="0"/>
              <a:t>/</a:t>
            </a:r>
            <a:r>
              <a:rPr lang="en-US" b="1" i="1" dirty="0" err="1"/>
              <a:t>laravel</a:t>
            </a:r>
            <a:r>
              <a:rPr lang="en-US" b="1" i="1" dirty="0"/>
              <a:t> example-app”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Setup / Configuration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Serve the Application: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Running php artisan serve in Laravel starts a local development server, allowing you to easily test and view your application during development. This command launches the server, and you can access your Laravel application through a web browser using the provided URL, typically  http://127.0.0.1:8000 or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http://localhost:8000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i="1"/>
              <a:t>						“php artisan serve</a:t>
            </a:r>
            <a:r>
              <a:rPr lang="en-US"/>
              <a:t>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Link for Laravel Documentation: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https://laravel.com/docs/10.x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448735" y="21688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Red Hat Text"/>
              <a:buNone/>
            </a:pPr>
            <a:r>
              <a:rPr lang="en-US" sz="36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Importance of routing in Laravel</a:t>
            </a:r>
            <a:br>
              <a:rPr lang="en-US" sz="3600" dirty="0"/>
            </a:b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39426" y="1949745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Routing forms the backbone of any web application, allowing us to define URLs and map them to specific actions or controllers in our Laravel application.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180588" y="3429000"/>
            <a:ext cx="1856935" cy="8604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4514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6274383" y="3429000"/>
            <a:ext cx="1856935" cy="86040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4514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3147743" y="3859200"/>
            <a:ext cx="263065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Explain URL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PHP URL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LARAVEL URL</a:t>
            </a:r>
            <a:endParaRPr/>
          </a:p>
        </p:txBody>
      </p:sp>
      <p:pic>
        <p:nvPicPr>
          <p:cNvPr id="212" name="Google Shape;212;p24"/>
          <p:cNvPicPr preferRelativeResize="0">
            <a:picLocks noGrp="1"/>
          </p:cNvPicPr>
          <p:nvPr>
            <p:ph type="body" sz="quarter" idx="3"/>
          </p:nvPr>
        </p:nvPicPr>
        <p:blipFill rotWithShape="1">
          <a:blip r:embed="rId3">
            <a:alphaModFix/>
          </a:blip>
          <a:stretch/>
        </p:blipFill>
        <p:spPr>
          <a:xfrm>
            <a:off x="3047164" y="1504950"/>
            <a:ext cx="4216795" cy="20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>
            <a:picLocks noGrp="1"/>
          </p:cNvPicPr>
          <p:nvPr>
            <p:ph sz="quarter" idx="4"/>
          </p:nvPr>
        </p:nvPicPr>
        <p:blipFill rotWithShape="1">
          <a:blip r:embed="rId4">
            <a:alphaModFix/>
          </a:blip>
          <a:stretch/>
        </p:blipFill>
        <p:spPr>
          <a:xfrm>
            <a:off x="3047164" y="3911054"/>
            <a:ext cx="4673600" cy="257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777348" y="400580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00"/>
              <a:buFont typeface="Red Hat Text"/>
              <a:buNone/>
            </a:pPr>
            <a:r>
              <a:rPr lang="en-US" sz="4000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Basic Routing in Laravel</a:t>
            </a:r>
            <a:br>
              <a:rPr lang="en-US" sz="4000" dirty="0"/>
            </a:br>
            <a:endParaRPr dirty="0"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777348" y="2227161"/>
            <a:ext cx="8915399" cy="261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0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Defining routes in </a:t>
            </a:r>
            <a:r>
              <a:rPr lang="en-US" sz="2000" b="1" dirty="0" err="1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web.ph</a:t>
            </a:r>
            <a:r>
              <a:rPr lang="en-US" sz="2000" dirty="0" err="1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endParaRPr sz="20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 can define routes in the </a:t>
            </a:r>
            <a:r>
              <a:rPr lang="en-US" sz="2000" dirty="0" err="1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web.php</a:t>
            </a: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file using a simple and intuitive syntax, mapping URLs to actions or controllers.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0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Route parameters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Dynamic routes allow us to handle variable portions of a URL, enabling powerful and flexible routing strategies.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Pass dynamic parameters in your routes to handle varying user inputs and customize the web application experience.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b="1" dirty="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b="1" dirty="0">
              <a:solidFill>
                <a:srgbClr val="1F1E1E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ct val="100000"/>
              <a:buFont typeface="Red Hat Text"/>
              <a:buNone/>
            </a:pPr>
            <a:r>
              <a:rPr lang="en-US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Explain Routes:</a:t>
            </a:r>
            <a:br>
              <a:rPr lang="en-US" sz="3600" b="1" dirty="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br>
              <a:rPr lang="en-US" sz="3600" dirty="0"/>
            </a:br>
            <a:endParaRPr dirty="0"/>
          </a:p>
        </p:txBody>
      </p:sp>
      <p:pic>
        <p:nvPicPr>
          <p:cNvPr id="226" name="Google Shape;226;p2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037556" y="2228850"/>
            <a:ext cx="6406356" cy="37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</TotalTime>
  <Words>1289</Words>
  <Application>Microsoft Office PowerPoint</Application>
  <PresentationFormat>Widescreen</PresentationFormat>
  <Paragraphs>171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Roboto</vt:lpstr>
      <vt:lpstr>Roboto Slab</vt:lpstr>
      <vt:lpstr>Trebuchet MS</vt:lpstr>
      <vt:lpstr>Wingdings 3</vt:lpstr>
      <vt:lpstr>Century Gothic</vt:lpstr>
      <vt:lpstr>Red Hat Text</vt:lpstr>
      <vt:lpstr>Calibri</vt:lpstr>
      <vt:lpstr>Arial</vt:lpstr>
      <vt:lpstr>Facet</vt:lpstr>
      <vt:lpstr>Unleashing the power of laravel</vt:lpstr>
      <vt:lpstr>Introduction </vt:lpstr>
      <vt:lpstr>Key Features:</vt:lpstr>
      <vt:lpstr>Setup / Configuration</vt:lpstr>
      <vt:lpstr>Setup / Configuration</vt:lpstr>
      <vt:lpstr>Importance of routing in Laravel </vt:lpstr>
      <vt:lpstr>Explain URL</vt:lpstr>
      <vt:lpstr>Basic Routing in Laravel </vt:lpstr>
      <vt:lpstr>Explain Routes:  </vt:lpstr>
      <vt:lpstr>Route Actions and Controllers </vt:lpstr>
      <vt:lpstr>Routes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</vt:lpstr>
      <vt:lpstr>Database Connectivity: </vt:lpstr>
      <vt:lpstr>Database Connectivity: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Unleashing the power of laravel</dc:title>
  <dc:creator>Test</dc:creator>
  <cp:lastModifiedBy>Test</cp:lastModifiedBy>
  <cp:revision>4</cp:revision>
  <dcterms:modified xsi:type="dcterms:W3CDTF">2023-12-03T10:08:16Z</dcterms:modified>
</cp:coreProperties>
</file>